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7"/>
  </p:notesMasterIdLst>
  <p:handoutMasterIdLst>
    <p:handoutMasterId r:id="rId8"/>
  </p:handoutMasterIdLst>
  <p:sldIdLst>
    <p:sldId id="260" r:id="rId2"/>
    <p:sldId id="261" r:id="rId3"/>
    <p:sldId id="257" r:id="rId4"/>
    <p:sldId id="259" r:id="rId5"/>
    <p:sldId id="262" r:id="rId6"/>
  </p:sldIdLst>
  <p:sldSz cx="9144000" cy="6858000" type="screen4x3"/>
  <p:notesSz cx="68580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0066"/>
    <a:srgbClr val="663300"/>
    <a:srgbClr val="006600"/>
    <a:srgbClr val="3333CC"/>
    <a:srgbClr val="FF0000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3" autoAdjust="0"/>
    <p:restoredTop sz="94655" autoAdjust="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fld id="{DF891598-8FB3-412C-8B56-25D54D7E780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05350"/>
            <a:ext cx="5486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defTabSz="92710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09113"/>
            <a:ext cx="2971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0" tIns="46360" rIns="92720" bIns="4636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>
                <a:latin typeface="Times New Roman" pitchFamily="18" charset="0"/>
              </a:defRPr>
            </a:lvl1pPr>
          </a:lstStyle>
          <a:p>
            <a:fld id="{E57071BA-F61C-41FC-8801-1A879211C32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7172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7173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7174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7175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176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7177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7178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1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29E9D11-5089-4F63-A19E-E60380E27BD0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83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67F30A8-4812-4995-B0B5-DE9655D5C7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3F8786-D13E-4106-B532-E304314570A1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219B3-002E-4541-BB14-9D18CD058A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E53A7B-1F9E-46BB-80A8-56A54AE733AB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196C2-653D-4C2D-84F2-B66D8154F4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914400" y="3941763"/>
            <a:ext cx="38100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B51E3484-A7C9-4796-97FE-037A945D335F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0EBF4A5-1C63-4E0D-8424-F9E56FB31D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5CA19216-3613-4EEC-8D9C-DB0F2323AB4D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5AA818-2C9F-4131-BB35-9192B32FC3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974D59-E743-4300-9C3C-76F8820D9B86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F6D338-7C29-4954-908B-B5A27E64DF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F79DE8-7C41-4656-85AD-3E2002E9B055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2CFE5-DDF4-49C3-B2EE-EC4915CB53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1478A9-E26D-45D9-8219-DB4427E17666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01E78-4595-4D43-81F2-54D168D8F8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9F6E05-039D-456C-96BC-E6583A10ED40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B480C-276A-4103-AF5A-5499920498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34A80A-7C6E-4AF3-9A9C-C601F26B3A95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5C873-002B-41C6-A196-08226A8AEA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36E254-113E-4E2F-80B1-E5E07844AA5E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72633-4F09-4BC4-9D4C-35A51544B5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C01C07-583D-4E9D-9709-7FED8C2A27E4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E276A-EC8E-4AD9-ADF2-E60CB0FC67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982589-0434-4924-8E07-48FFCB3E7FEC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52C32-8DE8-4972-A3CC-18F1FDCE55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614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14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615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18B491CF-E00F-4563-A35A-8CE3F1372026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CFFB7BF-EDA0-4390-842F-E5BCEE2D005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fld id="{4459A6F4-3B11-439A-A54B-0F155F155B51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638AFFAF-E86C-40F8-A2B2-82F0180E6E79}" type="slidenum">
              <a:rPr lang="en-US"/>
              <a:pPr/>
              <a:t>1</a:t>
            </a:fld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s-IS" b="1">
                <a:latin typeface="Arial" charset="0"/>
              </a:rPr>
              <a:t>F</a:t>
            </a:r>
            <a:r>
              <a:rPr lang="is-IS" sz="3400" b="1">
                <a:latin typeface="Arial" charset="0"/>
              </a:rPr>
              <a:t>ÉL1036 </a:t>
            </a:r>
            <a:r>
              <a:rPr lang="is-IS" b="1">
                <a:latin typeface="Arial" charset="0"/>
              </a:rPr>
              <a:t>– </a:t>
            </a:r>
            <a:r>
              <a:rPr lang="is-IS" sz="4200" b="1">
                <a:latin typeface="Arial" charset="0"/>
              </a:rPr>
              <a:t>4. kafli</a:t>
            </a:r>
            <a:br>
              <a:rPr lang="is-IS" sz="4200" b="1">
                <a:latin typeface="Arial" charset="0"/>
              </a:rPr>
            </a:br>
            <a:r>
              <a:rPr lang="is-IS" sz="4200" b="1">
                <a:latin typeface="Arial" charset="0"/>
              </a:rPr>
              <a:t>FÉLAGSMÓTUN</a:t>
            </a:r>
            <a:endParaRPr lang="en-GB" sz="4200" b="1">
              <a:latin typeface="Arial" charset="0"/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is-IS"/>
              <a:t>TÍMAVERKEFNI-II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B080B-489C-4AE2-A41B-18DFDE53E718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1FB94-5466-43E7-9CBB-0762E504F5F2}" type="slidenum">
              <a:rPr lang="en-US"/>
              <a:pPr/>
              <a:t>2</a:t>
            </a:fld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sz="3800" b="1" dirty="0">
                <a:latin typeface="Arial" charset="0"/>
              </a:rPr>
              <a:t>F</a:t>
            </a:r>
            <a:r>
              <a:rPr lang="is-IS" sz="2400" b="1" dirty="0">
                <a:latin typeface="Arial" charset="0"/>
              </a:rPr>
              <a:t>ÉL1036 </a:t>
            </a:r>
            <a:r>
              <a:rPr lang="is-IS" sz="3800" b="1" dirty="0">
                <a:latin typeface="Arial" charset="0"/>
              </a:rPr>
              <a:t>– </a:t>
            </a:r>
            <a:r>
              <a:rPr lang="is-IS" sz="3200" b="1" dirty="0">
                <a:latin typeface="Arial" charset="0"/>
              </a:rPr>
              <a:t>4. kafli</a:t>
            </a:r>
            <a:br>
              <a:rPr lang="is-IS" sz="3200" b="1" dirty="0">
                <a:latin typeface="Arial" charset="0"/>
              </a:rPr>
            </a:br>
            <a:r>
              <a:rPr lang="is-IS" sz="2400" b="1" dirty="0">
                <a:latin typeface="Arial" charset="0"/>
              </a:rPr>
              <a:t>EINSTAKLINGSVERKEFN = </a:t>
            </a:r>
            <a:r>
              <a:rPr lang="is-IS" sz="2400" b="1" dirty="0">
                <a:solidFill>
                  <a:schemeClr val="accent2"/>
                </a:solidFill>
                <a:latin typeface="Arial" charset="0"/>
              </a:rPr>
              <a:t>3</a:t>
            </a:r>
            <a:r>
              <a:rPr lang="is-IS" sz="2400" b="1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is-IS" sz="2400" b="1" dirty="0">
                <a:solidFill>
                  <a:schemeClr val="accent2"/>
                </a:solidFill>
                <a:latin typeface="Arial" charset="0"/>
              </a:rPr>
              <a:t>MÍN.</a:t>
            </a:r>
            <a:endParaRPr lang="en-GB" sz="24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3348038" y="1600200"/>
            <a:ext cx="5338762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s-IS" sz="2400" b="1">
                <a:solidFill>
                  <a:srgbClr val="000066"/>
                </a:solidFill>
              </a:rPr>
              <a:t>Svaraðu eftirfarandi spurningum í stuttu máli?</a:t>
            </a:r>
          </a:p>
          <a:p>
            <a:pPr>
              <a:lnSpc>
                <a:spcPct val="90000"/>
              </a:lnSpc>
            </a:pPr>
            <a:r>
              <a:rPr lang="is-IS" sz="3200" b="1">
                <a:solidFill>
                  <a:srgbClr val="800080"/>
                </a:solidFill>
              </a:rPr>
              <a:t>Að hvaða leiti þarft þú á  fjölskyldu þinni að halda- eða gætir þú farið að heiman í dag?</a:t>
            </a:r>
          </a:p>
          <a:p>
            <a:pPr>
              <a:lnSpc>
                <a:spcPct val="90000"/>
              </a:lnSpc>
            </a:pPr>
            <a:r>
              <a:rPr lang="is-IS" sz="3200" b="1">
                <a:solidFill>
                  <a:srgbClr val="003300"/>
                </a:solidFill>
              </a:rPr>
              <a:t>Að hvað leiti þarft þú á stórfjölskyldunni að halda - ef þú færir að heiman í dag?</a:t>
            </a:r>
            <a:endParaRPr lang="en-GB" sz="2000"/>
          </a:p>
        </p:txBody>
      </p:sp>
      <p:pic>
        <p:nvPicPr>
          <p:cNvPr id="28683" name="Picture 11" descr="kjarnfjölskylda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628775"/>
            <a:ext cx="2087563" cy="1544638"/>
          </a:xfrm>
          <a:noFill/>
          <a:ln/>
        </p:spPr>
      </p:pic>
      <p:pic>
        <p:nvPicPr>
          <p:cNvPr id="28685" name="Picture 13" descr="stjórfjölskyldan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042988" y="3429000"/>
            <a:ext cx="2305050" cy="13366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D304C-25D3-43B8-BADA-3E425C2D066D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4181-BA78-4EB5-8D4C-15467A03FBC5}" type="slidenum">
              <a:rPr lang="en-US"/>
              <a:pPr/>
              <a:t>3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sz="3800" b="1">
                <a:latin typeface="Arial" charset="0"/>
              </a:rPr>
              <a:t>F</a:t>
            </a:r>
            <a:r>
              <a:rPr lang="is-IS" sz="2400" b="1">
                <a:latin typeface="Arial" charset="0"/>
              </a:rPr>
              <a:t>ÉL1036 </a:t>
            </a:r>
            <a:r>
              <a:rPr lang="is-IS" sz="3800" b="1">
                <a:latin typeface="Arial" charset="0"/>
              </a:rPr>
              <a:t>– </a:t>
            </a:r>
            <a:r>
              <a:rPr lang="is-IS" sz="3200" b="1">
                <a:latin typeface="Arial" charset="0"/>
              </a:rPr>
              <a:t>4. kafli</a:t>
            </a:r>
            <a:br>
              <a:rPr lang="is-IS" sz="3200" b="1">
                <a:latin typeface="Arial" charset="0"/>
              </a:rPr>
            </a:br>
            <a:r>
              <a:rPr lang="is-IS" sz="3200" b="1">
                <a:latin typeface="Arial" charset="0"/>
              </a:rPr>
              <a:t> </a:t>
            </a:r>
            <a:r>
              <a:rPr lang="is-IS" sz="3800" b="1">
                <a:latin typeface="Arial" charset="0"/>
              </a:rPr>
              <a:t>HÓPVINNA = </a:t>
            </a:r>
            <a:r>
              <a:rPr lang="is-IS" sz="3800" b="1">
                <a:solidFill>
                  <a:srgbClr val="FF0000"/>
                </a:solidFill>
                <a:latin typeface="Arial" charset="0"/>
              </a:rPr>
              <a:t>7 mín.</a:t>
            </a:r>
            <a:endParaRPr lang="en-GB" sz="3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marL="457200" indent="-457200"/>
            <a:r>
              <a:rPr lang="is-IS" sz="2000" b="1">
                <a:solidFill>
                  <a:schemeClr val="accent2"/>
                </a:solidFill>
              </a:rPr>
              <a:t>Ath. Hópstjóri og ritari!</a:t>
            </a:r>
          </a:p>
          <a:p>
            <a:pPr marL="457200" indent="-457200">
              <a:spcBef>
                <a:spcPct val="0"/>
              </a:spcBef>
              <a:buClrTx/>
              <a:buSzTx/>
              <a:buFontTx/>
              <a:buNone/>
            </a:pPr>
            <a:r>
              <a:rPr lang="is-IS" sz="2000" b="1">
                <a:solidFill>
                  <a:schemeClr val="accent2"/>
                </a:solidFill>
              </a:rPr>
              <a:t>	</a:t>
            </a:r>
            <a:r>
              <a:rPr lang="is-IS" sz="2000" b="1">
                <a:solidFill>
                  <a:srgbClr val="003300"/>
                </a:solidFill>
              </a:rPr>
              <a:t>Takið afstöðu til eftirfarandi</a:t>
            </a:r>
            <a:r>
              <a:rPr lang="is-IS" sz="2000" b="1">
                <a:solidFill>
                  <a:schemeClr val="accent2"/>
                </a:solidFill>
              </a:rPr>
              <a:t> </a:t>
            </a:r>
            <a:r>
              <a:rPr lang="is-IS" sz="2000" b="1">
                <a:solidFill>
                  <a:srgbClr val="003300"/>
                </a:solidFill>
              </a:rPr>
              <a:t>fullyrðingar.</a:t>
            </a:r>
            <a:endParaRPr lang="en-GB" sz="2000" b="1">
              <a:solidFill>
                <a:srgbClr val="003300"/>
              </a:solidFill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is-IS" sz="2000" b="1">
                <a:solidFill>
                  <a:schemeClr val="accent2"/>
                </a:solidFill>
              </a:rPr>
              <a:t>	</a:t>
            </a:r>
          </a:p>
          <a:p>
            <a:pPr marL="457200" indent="-457200">
              <a:buFont typeface="Wingdings" pitchFamily="2" charset="2"/>
              <a:buNone/>
            </a:pPr>
            <a:r>
              <a:rPr lang="is-IS" b="1">
                <a:solidFill>
                  <a:srgbClr val="000000"/>
                </a:solidFill>
              </a:rPr>
              <a:t>(A) </a:t>
            </a:r>
          </a:p>
          <a:p>
            <a:pPr marL="457200" indent="-457200">
              <a:spcBef>
                <a:spcPct val="0"/>
              </a:spcBef>
              <a:buClrTx/>
              <a:buSzTx/>
              <a:buFontTx/>
              <a:buNone/>
            </a:pPr>
            <a:endParaRPr lang="is-IS" sz="2000" b="1">
              <a:solidFill>
                <a:srgbClr val="003300"/>
              </a:solidFill>
            </a:endParaRPr>
          </a:p>
          <a:p>
            <a:pPr marL="457200" indent="-457200"/>
            <a:r>
              <a:rPr lang="en-US" b="1">
                <a:solidFill>
                  <a:srgbClr val="000000"/>
                </a:solidFill>
              </a:rPr>
              <a:t>“</a:t>
            </a:r>
            <a:r>
              <a:rPr lang="is-IS" b="1">
                <a:solidFill>
                  <a:srgbClr val="000066"/>
                </a:solidFill>
              </a:rPr>
              <a:t>Leikskólinn er mikilvægasta þrepið í menntakerfinu</a:t>
            </a:r>
            <a:r>
              <a:rPr lang="en-US" b="1">
                <a:solidFill>
                  <a:srgbClr val="000000"/>
                </a:solidFill>
              </a:rPr>
              <a:t>”</a:t>
            </a:r>
            <a:endParaRPr lang="is-IS" b="1">
              <a:solidFill>
                <a:srgbClr val="000000"/>
              </a:solidFill>
            </a:endParaRPr>
          </a:p>
          <a:p>
            <a:pPr marL="457200" indent="-457200"/>
            <a:endParaRPr lang="is-IS" b="1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14825" y="1600200"/>
            <a:ext cx="4829175" cy="4530725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Tx/>
              <a:buNone/>
            </a:pPr>
            <a:r>
              <a:rPr lang="en-GB" sz="1600" b="1">
                <a:solidFill>
                  <a:srgbClr val="3333CC"/>
                </a:solidFill>
              </a:rPr>
              <a:t/>
            </a:r>
            <a:br>
              <a:rPr lang="en-GB" sz="1600" b="1">
                <a:solidFill>
                  <a:srgbClr val="3333CC"/>
                </a:solidFill>
              </a:rPr>
            </a:br>
            <a:endParaRPr lang="en-GB" sz="1600" b="1">
              <a:solidFill>
                <a:srgbClr val="3333CC"/>
              </a:solidFill>
            </a:endParaRPr>
          </a:p>
        </p:txBody>
      </p:sp>
      <p:pic>
        <p:nvPicPr>
          <p:cNvPr id="1041" name="Picture 17" descr="leikskólar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773238"/>
            <a:ext cx="1800225" cy="1346200"/>
          </a:xfrm>
          <a:noFill/>
          <a:ln/>
        </p:spPr>
      </p:pic>
      <p:pic>
        <p:nvPicPr>
          <p:cNvPr id="1042" name="Picture 18" descr="leikskólar - I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268538" y="3789363"/>
            <a:ext cx="1639887" cy="16557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060F-BA60-4493-97B9-A024DE0C9217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910F1-7128-4474-AF27-0F732A4FF129}" type="slidenum">
              <a:rPr lang="en-US"/>
              <a:pPr/>
              <a:t>4</a:t>
            </a:fld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sz="3800" b="1">
                <a:latin typeface="Arial" charset="0"/>
              </a:rPr>
              <a:t>F</a:t>
            </a:r>
            <a:r>
              <a:rPr lang="is-IS" sz="2400" b="1">
                <a:latin typeface="Arial" charset="0"/>
              </a:rPr>
              <a:t>ÉL1036 </a:t>
            </a:r>
            <a:r>
              <a:rPr lang="is-IS" sz="3800" b="1">
                <a:latin typeface="Arial" charset="0"/>
              </a:rPr>
              <a:t>– </a:t>
            </a:r>
            <a:r>
              <a:rPr lang="is-IS" sz="3200" b="1">
                <a:latin typeface="Arial" charset="0"/>
              </a:rPr>
              <a:t>4. kafli</a:t>
            </a:r>
            <a:br>
              <a:rPr lang="is-IS" sz="3200" b="1">
                <a:latin typeface="Arial" charset="0"/>
              </a:rPr>
            </a:br>
            <a:r>
              <a:rPr lang="is-IS" sz="3200" b="1">
                <a:latin typeface="Arial" charset="0"/>
              </a:rPr>
              <a:t> </a:t>
            </a:r>
            <a:r>
              <a:rPr lang="is-IS" sz="3800" b="1">
                <a:latin typeface="Arial" charset="0"/>
              </a:rPr>
              <a:t>HÓPVINNA = </a:t>
            </a:r>
            <a:r>
              <a:rPr lang="is-IS" sz="3800" b="1">
                <a:solidFill>
                  <a:srgbClr val="FF0000"/>
                </a:solidFill>
                <a:latin typeface="Arial" charset="0"/>
              </a:rPr>
              <a:t>7 mín.</a:t>
            </a:r>
            <a:endParaRPr lang="en-GB" sz="3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79838" y="1600200"/>
            <a:ext cx="4906962" cy="4530725"/>
          </a:xfrm>
        </p:spPr>
        <p:txBody>
          <a:bodyPr/>
          <a:lstStyle/>
          <a:p>
            <a:r>
              <a:rPr lang="is-IS" sz="2400" b="1">
                <a:solidFill>
                  <a:schemeClr val="accent2"/>
                </a:solidFill>
              </a:rPr>
              <a:t>Ath. Hópstjóri og ritari!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s-IS" sz="2400" b="1">
                <a:solidFill>
                  <a:schemeClr val="accent2"/>
                </a:solidFill>
              </a:rPr>
              <a:t>	</a:t>
            </a:r>
            <a:r>
              <a:rPr lang="is-IS" sz="2400" b="1">
                <a:solidFill>
                  <a:srgbClr val="003300"/>
                </a:solidFill>
              </a:rPr>
              <a:t>Finnið rök</a:t>
            </a:r>
            <a:r>
              <a:rPr lang="is-IS" sz="2400" b="1">
                <a:solidFill>
                  <a:schemeClr val="accent2"/>
                </a:solidFill>
              </a:rPr>
              <a:t> </a:t>
            </a:r>
            <a:r>
              <a:rPr lang="is-IS" sz="2400" b="1">
                <a:solidFill>
                  <a:srgbClr val="663300"/>
                </a:solidFill>
              </a:rPr>
              <a:t>með og á mót</a:t>
            </a:r>
            <a:r>
              <a:rPr lang="is-IS" sz="2400" b="1">
                <a:solidFill>
                  <a:schemeClr val="accent2"/>
                </a:solidFill>
              </a:rPr>
              <a:t> </a:t>
            </a:r>
            <a:r>
              <a:rPr lang="is-IS" sz="2400" b="1">
                <a:solidFill>
                  <a:srgbClr val="003300"/>
                </a:solidFill>
              </a:rPr>
              <a:t>fullyrðingunni.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s-IS" sz="2400" b="1">
              <a:solidFill>
                <a:srgbClr val="0033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is-IS" sz="3200" b="1">
                <a:solidFill>
                  <a:srgbClr val="000000"/>
                </a:solidFill>
              </a:rPr>
              <a:t>(B)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s-IS" sz="2400" b="1">
              <a:solidFill>
                <a:srgbClr val="003300"/>
              </a:solidFill>
            </a:endParaRPr>
          </a:p>
          <a:p>
            <a:r>
              <a:rPr lang="en-US" sz="3200" b="1">
                <a:solidFill>
                  <a:srgbClr val="000000"/>
                </a:solidFill>
              </a:rPr>
              <a:t>“</a:t>
            </a:r>
            <a:r>
              <a:rPr lang="is-IS" sz="3200" b="1">
                <a:solidFill>
                  <a:srgbClr val="000066"/>
                </a:solidFill>
              </a:rPr>
              <a:t>Framhaldsskólinn er mikilvægasta þrepið í menntakerfinu</a:t>
            </a:r>
            <a:r>
              <a:rPr lang="en-US" sz="3200" b="1">
                <a:solidFill>
                  <a:srgbClr val="000000"/>
                </a:solidFill>
              </a:rPr>
              <a:t>”</a:t>
            </a:r>
            <a:endParaRPr lang="is-IS" sz="3200" b="1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GB" sz="3200" b="1">
              <a:solidFill>
                <a:srgbClr val="003300"/>
              </a:solidFill>
            </a:endParaRPr>
          </a:p>
        </p:txBody>
      </p:sp>
      <p:pic>
        <p:nvPicPr>
          <p:cNvPr id="22537" name="Picture 9" descr="MH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844675"/>
            <a:ext cx="2447925" cy="1828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11A2-0FDC-41FE-8ED6-A64B46C9DCA8}" type="datetime5">
              <a:rPr lang="en-GB"/>
              <a:pPr/>
              <a:t>10-Nov-08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E6624-286E-4C0B-A39C-F6CC29192832}" type="slidenum">
              <a:rPr lang="en-US"/>
              <a:pPr/>
              <a:t>5</a:t>
            </a:fld>
            <a:endParaRPr lang="en-US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s-IS" sz="3800" b="1">
                <a:latin typeface="Arial" charset="0"/>
              </a:rPr>
              <a:t>F</a:t>
            </a:r>
            <a:r>
              <a:rPr lang="is-IS" sz="2400" b="1">
                <a:latin typeface="Arial" charset="0"/>
              </a:rPr>
              <a:t>ÉL1036 </a:t>
            </a:r>
            <a:r>
              <a:rPr lang="is-IS" sz="3800" b="1">
                <a:latin typeface="Arial" charset="0"/>
              </a:rPr>
              <a:t>– </a:t>
            </a:r>
            <a:r>
              <a:rPr lang="is-IS" sz="3200" b="1">
                <a:latin typeface="Arial" charset="0"/>
              </a:rPr>
              <a:t>4. kafli</a:t>
            </a:r>
            <a:br>
              <a:rPr lang="is-IS" sz="3200" b="1">
                <a:latin typeface="Arial" charset="0"/>
              </a:rPr>
            </a:br>
            <a:r>
              <a:rPr lang="is-IS" sz="3200" b="1">
                <a:latin typeface="Arial" charset="0"/>
              </a:rPr>
              <a:t> </a:t>
            </a:r>
            <a:r>
              <a:rPr lang="is-IS" sz="3800" b="1">
                <a:latin typeface="Arial" charset="0"/>
              </a:rPr>
              <a:t>UMRÆÐA = </a:t>
            </a:r>
            <a:r>
              <a:rPr lang="is-IS" sz="3800" b="1">
                <a:solidFill>
                  <a:srgbClr val="FF0000"/>
                </a:solidFill>
                <a:latin typeface="Arial" charset="0"/>
              </a:rPr>
              <a:t>5 mín.</a:t>
            </a:r>
            <a:endParaRPr lang="en-GB" sz="3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body" sz="half" idx="3"/>
          </p:nvPr>
        </p:nvSpPr>
        <p:spPr>
          <a:xfrm>
            <a:off x="3419475" y="1600200"/>
            <a:ext cx="5267325" cy="4530725"/>
          </a:xfrm>
        </p:spPr>
        <p:txBody>
          <a:bodyPr/>
          <a:lstStyle/>
          <a:p>
            <a:r>
              <a:rPr lang="is-IS" sz="2000" b="1" dirty="0">
                <a:solidFill>
                  <a:schemeClr val="accent2"/>
                </a:solidFill>
              </a:rPr>
              <a:t>Ath. Hópstjóri og ritari!</a:t>
            </a:r>
          </a:p>
          <a:p>
            <a:r>
              <a:rPr lang="is-IS" sz="2000" b="1" dirty="0">
                <a:solidFill>
                  <a:schemeClr val="accent2"/>
                </a:solidFill>
              </a:rPr>
              <a:t>Takið afstöðu til eftirfarandi fullyrðingar!</a:t>
            </a:r>
          </a:p>
          <a:p>
            <a:pPr>
              <a:buFont typeface="Wingdings" pitchFamily="2" charset="2"/>
              <a:buNone/>
            </a:pPr>
            <a:endParaRPr lang="en-GB" sz="12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sz="3200" b="1" dirty="0">
                <a:solidFill>
                  <a:srgbClr val="000000"/>
                </a:solidFill>
              </a:rPr>
              <a:t>“</a:t>
            </a:r>
            <a:r>
              <a:rPr lang="is-IS" sz="3200" b="1">
                <a:solidFill>
                  <a:srgbClr val="800080"/>
                </a:solidFill>
              </a:rPr>
              <a:t>Fjölmiðlar eru </a:t>
            </a:r>
            <a:r>
              <a:rPr lang="is-IS" sz="3200" b="1" u="sng">
                <a:solidFill>
                  <a:srgbClr val="800080"/>
                </a:solidFill>
              </a:rPr>
              <a:t>gluggi okkar</a:t>
            </a:r>
            <a:r>
              <a:rPr lang="is-IS" sz="3200" b="1">
                <a:solidFill>
                  <a:srgbClr val="800080"/>
                </a:solidFill>
              </a:rPr>
              <a:t> að heiminum í dag þess vegna erum </a:t>
            </a:r>
            <a:r>
              <a:rPr lang="is-IS" sz="3200" b="1" smtClean="0">
                <a:solidFill>
                  <a:srgbClr val="800080"/>
                </a:solidFill>
              </a:rPr>
              <a:t>við</a:t>
            </a:r>
            <a:r>
              <a:rPr lang="is-IS" sz="3200" b="1" smtClean="0">
                <a:solidFill>
                  <a:srgbClr val="000066"/>
                </a:solidFill>
              </a:rPr>
              <a:t> </a:t>
            </a:r>
            <a:r>
              <a:rPr lang="is-IS" sz="3200" b="1">
                <a:solidFill>
                  <a:srgbClr val="000066"/>
                </a:solidFill>
              </a:rPr>
              <a:t>þröngsýn</a:t>
            </a:r>
            <a:r>
              <a:rPr lang="en-US" sz="3200" b="1" dirty="0">
                <a:solidFill>
                  <a:srgbClr val="000000"/>
                </a:solidFill>
              </a:rPr>
              <a:t>”</a:t>
            </a:r>
            <a:endParaRPr lang="en-GB" sz="3200" b="1" dirty="0">
              <a:solidFill>
                <a:srgbClr val="000000"/>
              </a:solidFill>
            </a:endParaRPr>
          </a:p>
        </p:txBody>
      </p:sp>
      <p:pic>
        <p:nvPicPr>
          <p:cNvPr id="30730" name="Picture 10" descr="kon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557338"/>
            <a:ext cx="1385887" cy="2087562"/>
          </a:xfrm>
          <a:noFill/>
          <a:ln/>
        </p:spPr>
      </p:pic>
      <p:pic>
        <p:nvPicPr>
          <p:cNvPr id="30731" name="Picture 11" descr="kar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35150" y="3716338"/>
            <a:ext cx="1498600" cy="18732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563</TotalTime>
  <Words>119</Words>
  <Application>Microsoft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Layers</vt:lpstr>
      <vt:lpstr>FÉL1036 – 4. kafli FÉLAGSMÓTUN</vt:lpstr>
      <vt:lpstr>FÉL1036 – 4. kafli EINSTAKLINGSVERKEFN = 3 MÍN.</vt:lpstr>
      <vt:lpstr>FÉL1036 – 4. kafli  HÓPVINNA = 7 mín.</vt:lpstr>
      <vt:lpstr>FÉL1036 – 4. kafli  HÓPVINNA = 7 mín.</vt:lpstr>
      <vt:lpstr>FÉL1036 – 4. kafli  UMRÆÐA = 5 mín.</vt:lpstr>
    </vt:vector>
  </TitlesOfParts>
  <Company>Menntaskólinn við Hamrahlíð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FÉL203- FRÁVIK EINSTAKLINGSVERKEFNI</dc:title>
  <dc:creator>bjo</dc:creator>
  <cp:lastModifiedBy>bjo</cp:lastModifiedBy>
  <cp:revision>71</cp:revision>
  <dcterms:created xsi:type="dcterms:W3CDTF">2002-10-31T10:37:03Z</dcterms:created>
  <dcterms:modified xsi:type="dcterms:W3CDTF">2008-11-10T14:24:58Z</dcterms:modified>
</cp:coreProperties>
</file>